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183" d="100"/>
          <a:sy n="183" d="100"/>
        </p:scale>
        <p:origin x="488" y="11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559796" y="79536"/>
          <a:ext cx="300804" cy="26942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567687" y="87427"/>
        <a:ext cx="285022" cy="253647"/>
      </dsp:txXfrm>
    </dsp:sp>
    <dsp:sp modelId="{E2CF3CF9-2298-4E3A-BA33-EB24C97930F2}">
      <dsp:nvSpPr>
        <dsp:cNvPr id="0" name=""/>
        <dsp:cNvSpPr/>
      </dsp:nvSpPr>
      <dsp:spPr>
        <a:xfrm rot="21336505">
          <a:off x="858230" y="112255"/>
          <a:ext cx="1614805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4805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25263" y="112056"/>
        <a:ext cx="80740" cy="80740"/>
      </dsp:txXfrm>
    </dsp:sp>
    <dsp:sp modelId="{D80DBD61-BF53-4D7B-BD08-BCB1476542F1}">
      <dsp:nvSpPr>
        <dsp:cNvPr id="0" name=""/>
        <dsp:cNvSpPr/>
      </dsp:nvSpPr>
      <dsp:spPr>
        <a:xfrm>
          <a:off x="2470665" y="22499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74654" y="26488"/>
        <a:ext cx="253721" cy="128225"/>
      </dsp:txXfrm>
    </dsp:sp>
    <dsp:sp modelId="{5E293C87-2DEF-47D2-B906-9E7D13941095}">
      <dsp:nvSpPr>
        <dsp:cNvPr id="0" name=""/>
        <dsp:cNvSpPr/>
      </dsp:nvSpPr>
      <dsp:spPr>
        <a:xfrm rot="233543">
          <a:off x="858739" y="228854"/>
          <a:ext cx="1613786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3786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25288" y="228680"/>
        <a:ext cx="80689" cy="80689"/>
      </dsp:txXfrm>
    </dsp:sp>
    <dsp:sp modelId="{18E4ADAC-611B-4550-AA97-7D0C2937098E}">
      <dsp:nvSpPr>
        <dsp:cNvPr id="0" name=""/>
        <dsp:cNvSpPr/>
      </dsp:nvSpPr>
      <dsp:spPr>
        <a:xfrm>
          <a:off x="2470665" y="255697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74654" y="259686"/>
        <a:ext cx="253721" cy="128225"/>
      </dsp:txXfrm>
    </dsp:sp>
    <dsp:sp modelId="{17BD945D-14FF-4BF2-B084-B691F39460BA}">
      <dsp:nvSpPr>
        <dsp:cNvPr id="0" name=""/>
        <dsp:cNvSpPr/>
      </dsp:nvSpPr>
      <dsp:spPr>
        <a:xfrm rot="757712">
          <a:off x="840643" y="354447"/>
          <a:ext cx="164998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998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24383" y="353368"/>
        <a:ext cx="82499" cy="82499"/>
      </dsp:txXfrm>
    </dsp:sp>
    <dsp:sp modelId="{6983EC8D-120C-43F1-9216-DAB022E49AF2}">
      <dsp:nvSpPr>
        <dsp:cNvPr id="0" name=""/>
        <dsp:cNvSpPr/>
      </dsp:nvSpPr>
      <dsp:spPr>
        <a:xfrm>
          <a:off x="2470665" y="506883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74654" y="510872"/>
        <a:ext cx="253721" cy="128225"/>
      </dsp:txXfrm>
    </dsp:sp>
    <dsp:sp modelId="{8FADF619-9778-48AC-B650-D37BF7888A17}">
      <dsp:nvSpPr>
        <dsp:cNvPr id="0" name=""/>
        <dsp:cNvSpPr/>
      </dsp:nvSpPr>
      <dsp:spPr>
        <a:xfrm rot="1217570">
          <a:off x="807328" y="471756"/>
          <a:ext cx="171661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661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22718" y="469012"/>
        <a:ext cx="85830" cy="85830"/>
      </dsp:txXfrm>
    </dsp:sp>
    <dsp:sp modelId="{55C8DCBF-51B8-4637-95D2-FD3F42CF7300}">
      <dsp:nvSpPr>
        <dsp:cNvPr id="0" name=""/>
        <dsp:cNvSpPr/>
      </dsp:nvSpPr>
      <dsp:spPr>
        <a:xfrm>
          <a:off x="2470665" y="741501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74654" y="745490"/>
        <a:ext cx="253721" cy="128225"/>
      </dsp:txXfrm>
    </dsp:sp>
    <dsp:sp modelId="{16F64690-DC84-424D-B4C0-270B1124018B}">
      <dsp:nvSpPr>
        <dsp:cNvPr id="0" name=""/>
        <dsp:cNvSpPr/>
      </dsp:nvSpPr>
      <dsp:spPr>
        <a:xfrm rot="1670048">
          <a:off x="755709" y="597387"/>
          <a:ext cx="1813212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13212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16985" y="592227"/>
        <a:ext cx="90660" cy="90660"/>
      </dsp:txXfrm>
    </dsp:sp>
    <dsp:sp modelId="{FA64EB4B-78B9-42FC-A75E-F7EAC7F8055F}">
      <dsp:nvSpPr>
        <dsp:cNvPr id="0" name=""/>
        <dsp:cNvSpPr/>
      </dsp:nvSpPr>
      <dsp:spPr>
        <a:xfrm>
          <a:off x="2464030" y="992763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68019" y="996752"/>
        <a:ext cx="253721" cy="128225"/>
      </dsp:txXfrm>
    </dsp:sp>
    <dsp:sp modelId="{AA235BE6-00F3-4A65-A280-6E893D224890}">
      <dsp:nvSpPr>
        <dsp:cNvPr id="0" name=""/>
        <dsp:cNvSpPr/>
      </dsp:nvSpPr>
      <dsp:spPr>
        <a:xfrm rot="2041147">
          <a:off x="694278" y="717771"/>
          <a:ext cx="1943595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43595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1617486" y="709352"/>
        <a:ext cx="97179" cy="97179"/>
      </dsp:txXfrm>
    </dsp:sp>
    <dsp:sp modelId="{3C1D024C-B9D1-4966-A3ED-0B594FEF888E}">
      <dsp:nvSpPr>
        <dsp:cNvPr id="0" name=""/>
        <dsp:cNvSpPr/>
      </dsp:nvSpPr>
      <dsp:spPr>
        <a:xfrm>
          <a:off x="2471552" y="1233531"/>
          <a:ext cx="261699" cy="136203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2475541" y="1237520"/>
        <a:ext cx="253721" cy="128225"/>
      </dsp:txXfrm>
    </dsp:sp>
    <dsp:sp modelId="{E9D7719D-CE43-4B69-8CB3-BB379164FA6D}">
      <dsp:nvSpPr>
        <dsp:cNvPr id="0" name=""/>
        <dsp:cNvSpPr/>
      </dsp:nvSpPr>
      <dsp:spPr>
        <a:xfrm>
          <a:off x="559796" y="452858"/>
          <a:ext cx="300804" cy="26942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567687" y="460749"/>
        <a:ext cx="285022" cy="253647"/>
      </dsp:txXfrm>
    </dsp:sp>
    <dsp:sp modelId="{067AB18C-25F1-479A-8307-EAE2FDA51D31}">
      <dsp:nvSpPr>
        <dsp:cNvPr id="0" name=""/>
        <dsp:cNvSpPr/>
      </dsp:nvSpPr>
      <dsp:spPr>
        <a:xfrm>
          <a:off x="559796" y="826181"/>
          <a:ext cx="300804" cy="26942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567687" y="834072"/>
        <a:ext cx="285022" cy="253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10.8.2023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 business value / priority on top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architecture, easy learning features if needed, even before biz features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 the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- 10-20 h (10-50 h), split if larger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to the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possibly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703047"/>
              </p:ext>
            </p:extLst>
          </p:nvPr>
        </p:nvGraphicFramePr>
        <p:xfrm>
          <a:off x="5696612" y="216932"/>
          <a:ext cx="3336129" cy="155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108901" y="5242532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398396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6002382" y="570020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38653" y="5139669"/>
            <a:ext cx="43027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</a:t>
            </a:r>
            <a:r>
              <a:rPr lang="en-US" sz="1200" b="1" dirty="0"/>
              <a:t>the</a:t>
            </a:r>
            <a:r>
              <a:rPr lang="en-US" sz="1200" dirty="0"/>
              <a:t> </a:t>
            </a:r>
            <a:r>
              <a:rPr lang="en-US" sz="1200" b="1" dirty="0"/>
              <a:t>Scrum process               </a:t>
            </a:r>
            <a:r>
              <a:rPr lang="en-US" sz="800" dirty="0"/>
              <a:t>experienced Scrum team?</a:t>
            </a:r>
          </a:p>
          <a:p>
            <a:r>
              <a:rPr lang="en-US" sz="1200" dirty="0"/>
              <a:t>- removes obstacles                                </a:t>
            </a:r>
            <a:r>
              <a:rPr lang="en-US" sz="800" dirty="0"/>
              <a:t>=&gt; SM has a lot smaller role,</a:t>
            </a:r>
          </a:p>
          <a:p>
            <a:r>
              <a:rPr lang="en-US" sz="1200" dirty="0"/>
              <a:t>- facilitates (meeting rooms, tools etc.)         </a:t>
            </a:r>
            <a:r>
              <a:rPr lang="en-US" sz="800" dirty="0"/>
              <a:t>a lot less work   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outside interference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0315624">
            <a:off x="8733957" y="2614419"/>
            <a:ext cx="973306" cy="7299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251177" y="1609762"/>
            <a:ext cx="1367815" cy="1089958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initial work planning: division of each PBL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9C2"/>
                </a:solidFill>
              </a:rPr>
              <a:t>Customer</a:t>
            </a:r>
            <a:br>
              <a:rPr lang="en-US" sz="1200" dirty="0">
                <a:solidFill>
                  <a:srgbClr val="0079C2"/>
                </a:solidFill>
              </a:rPr>
            </a:br>
            <a:r>
              <a:rPr lang="en-US" sz="1200" dirty="0">
                <a:solidFill>
                  <a:srgbClr val="0079C2"/>
                </a:solidFill>
              </a:rPr>
              <a:t>(and/or end-users)</a:t>
            </a:r>
          </a:p>
        </p:txBody>
      </p: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42722"/>
            <a:ext cx="4071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self-organizing. Plans and manages </a:t>
            </a:r>
            <a:r>
              <a:rPr lang="en-US" sz="1000" b="1" dirty="0"/>
              <a:t>the</a:t>
            </a:r>
            <a:r>
              <a:rPr lang="en-US" sz="1000" dirty="0"/>
              <a:t> </a:t>
            </a:r>
            <a:r>
              <a:rPr lang="en-US" sz="1000" b="1" dirty="0"/>
              <a:t>work</a:t>
            </a:r>
            <a:br>
              <a:rPr lang="en-US" sz="1000" dirty="0"/>
            </a:br>
            <a:r>
              <a:rPr lang="en-US" sz="1000" dirty="0"/>
              <a:t>* some developer could double as part-time PO </a:t>
            </a:r>
            <a:r>
              <a:rPr lang="en-US" sz="1000" u="sng" dirty="0"/>
              <a:t>or</a:t>
            </a:r>
            <a:r>
              <a:rPr lang="en-US" sz="1000" dirty="0"/>
              <a:t> 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121250" y="4687844"/>
            <a:ext cx="243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The Scrum team</a:t>
            </a:r>
            <a:endParaRPr lang="fi-FI" sz="23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696613" y="446642"/>
            <a:ext cx="521615" cy="3026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696613" y="842149"/>
            <a:ext cx="521615" cy="832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>
            <a:off x="5683166" y="1118166"/>
            <a:ext cx="514238" cy="893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(with user stories, use cases …)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of (non-functional) requirements that need </a:t>
            </a:r>
            <a:r>
              <a:rPr lang="en-US" sz="1200" b="1" dirty="0"/>
              <a:t>work</a:t>
            </a:r>
            <a:r>
              <a:rPr lang="en-US" sz="1200" dirty="0"/>
              <a:t>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  <a:p>
            <a:r>
              <a:rPr lang="en-US" sz="1200" dirty="0"/>
              <a:t>=&gt; all work during the product development sprints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Other stakeholders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(management, finance, legal, government, …)</a:t>
            </a:r>
            <a:endParaRPr lang="fi-FI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 could be also from customer.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PO is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442038" y="3978402"/>
            <a:ext cx="123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cust.PO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/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>
            <a:cxnSpLocks/>
          </p:cNvCxnSpPr>
          <p:nvPr/>
        </p:nvCxnSpPr>
        <p:spPr>
          <a:xfrm flipV="1">
            <a:off x="2377440" y="4323247"/>
            <a:ext cx="1325358" cy="70449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509363" y="6107687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© 2000-2023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3720243" y="4254807"/>
            <a:ext cx="27982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</a:t>
            </a:r>
            <a:r>
              <a:rPr lang="en-US" sz="1200" b="1" dirty="0"/>
              <a:t>the product</a:t>
            </a:r>
            <a:r>
              <a:rPr lang="en-US" sz="1200" dirty="0"/>
              <a:t> </a:t>
            </a:r>
            <a:r>
              <a:rPr lang="en-US" sz="1200" b="1" dirty="0"/>
              <a:t>vision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explains the </a:t>
            </a:r>
            <a:r>
              <a:rPr lang="en-US" sz="1200" dirty="0" err="1"/>
              <a:t>PBL</a:t>
            </a:r>
            <a:r>
              <a:rPr lang="en-US" sz="1200" dirty="0"/>
              <a:t> items to developers</a:t>
            </a:r>
            <a:endParaRPr lang="fi-FI" sz="1200" dirty="0"/>
          </a:p>
          <a:p>
            <a:r>
              <a:rPr lang="en-US" sz="1200" dirty="0"/>
              <a:t>- accepts / disapproves </a:t>
            </a:r>
            <a:br>
              <a:rPr lang="en-US" sz="1200" dirty="0"/>
            </a:br>
            <a:r>
              <a:rPr lang="en-US" sz="1200" dirty="0"/>
              <a:t>  PBL items in Sprint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591801" y="367959"/>
            <a:ext cx="15703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(In some tools, e.g. Trello, we have the SBL tasks as a task list inside the PBL item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= a ‘checklist’ called ‘Tasks’</a:t>
            </a:r>
          </a:p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inside of a Trello ‘card’)</a:t>
            </a:r>
            <a:endParaRPr lang="fi-FI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17A393-D6BA-4AC2-BF86-4441299570B1}"/>
              </a:ext>
            </a:extLst>
          </p:cNvPr>
          <p:cNvCxnSpPr>
            <a:cxnSpLocks/>
          </p:cNvCxnSpPr>
          <p:nvPr/>
        </p:nvCxnSpPr>
        <p:spPr>
          <a:xfrm flipV="1">
            <a:off x="5851618" y="1263746"/>
            <a:ext cx="337851" cy="44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A76677-FDE9-4CA9-B95D-F36AA38B18BD}"/>
              </a:ext>
            </a:extLst>
          </p:cNvPr>
          <p:cNvCxnSpPr>
            <a:cxnSpLocks/>
          </p:cNvCxnSpPr>
          <p:nvPr/>
        </p:nvCxnSpPr>
        <p:spPr>
          <a:xfrm flipV="1">
            <a:off x="7481919" y="842150"/>
            <a:ext cx="310679" cy="12735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A4ED96-3E57-42F7-9D32-0EFB3FD75D2B}"/>
              </a:ext>
            </a:extLst>
          </p:cNvPr>
          <p:cNvCxnSpPr>
            <a:cxnSpLocks/>
          </p:cNvCxnSpPr>
          <p:nvPr/>
        </p:nvCxnSpPr>
        <p:spPr>
          <a:xfrm>
            <a:off x="10655049" y="5114040"/>
            <a:ext cx="383850" cy="1906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about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per each PBL item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2 – 6 h each, if bigger, split to more tasks, e.g. more phases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initial task plan updated to full task plan </a:t>
            </a:r>
            <a:r>
              <a:rPr lang="en-US" sz="1000" u="sng" dirty="0">
                <a:solidFill>
                  <a:schemeClr val="tx1"/>
                </a:solidFill>
              </a:rPr>
              <a:t>all the time</a:t>
            </a:r>
            <a:r>
              <a:rPr lang="en-US" sz="1000" dirty="0">
                <a:solidFill>
                  <a:schemeClr val="tx1"/>
                </a:solidFill>
              </a:rPr>
              <a:t> during the Sprint</a:t>
            </a:r>
            <a:endParaRPr lang="fi-FI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CA64A4A-7290-4457-9CAD-9B516DDB2983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10164539" y="721902"/>
            <a:ext cx="427262" cy="1137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sharepoint/v3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184</TotalTime>
  <Words>446</Words>
  <Application>Microsoft Office PowerPoint</Application>
  <PresentationFormat>Widescreen</PresentationFormat>
  <Paragraphs>64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Tahoma</vt:lpstr>
      <vt:lpstr>Wingdings</vt:lpstr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49</cp:revision>
  <cp:lastPrinted>2019-08-14T08:58:58Z</cp:lastPrinted>
  <dcterms:created xsi:type="dcterms:W3CDTF">2020-01-25T19:47:00Z</dcterms:created>
  <dcterms:modified xsi:type="dcterms:W3CDTF">2023-08-10T06:17:08Z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